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2.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2.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2.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sp>
        <p:nvSpPr>
          <p:cNvPr id="4" name="Text 0"/>
          <p:cNvSpPr/>
          <p:nvPr/>
        </p:nvSpPr>
        <p:spPr>
          <a:xfrm>
            <a:off x="859536" y="3977640"/>
            <a:ext cx="7973568" cy="1773936"/>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resume analysis is an innovative approach that leverages artificial intelligence to evaluate job applicants' resumes. This technology assesses the alignment of candidates' skills with job descriptions and identifies missing skill sets that could enhance employability. By utilizing AI, job seekers and HR professionals can streamline the recruitment process, making it more efficient and data-driven.</a:t>
            </a:r>
            <a:endParaRPr lang="en-US" sz="1850" dirty="0"/>
          </a:p>
        </p:txBody>
      </p:sp>
      <p:sp>
        <p:nvSpPr>
          <p:cNvPr id="5" name="Text 1"/>
          <p:cNvSpPr/>
          <p:nvPr/>
        </p:nvSpPr>
        <p:spPr>
          <a:xfrm>
            <a:off x="859536" y="2724912"/>
            <a:ext cx="7973568" cy="1024128"/>
          </a:xfrm>
          <a:prstGeom prst="rect">
            <a:avLst/>
          </a:prstGeom>
          <a:noFill/>
          <a:ln/>
        </p:spPr>
        <p:txBody>
          <a:bodyPr wrap="none" lIns="0" tIns="0" rIns="0" bIns="0" rtlCol="0" anchor="t"/>
          <a:lstStyle/>
          <a:p>
            <a:pPr algn="l" indent="0" marL="0">
              <a:lnSpc>
                <a:spcPts val="8010"/>
              </a:lnSpc>
              <a:buNone/>
            </a:pPr>
            <a:r>
              <a:rPr lang="en-US" sz="6410" dirty="0">
                <a:solidFill>
                  <a:srgbClr val="4B3C3E"/>
                </a:solidFill>
                <a:latin typeface="NotoSans-NotoSans-SemiBold" pitchFamily="34" charset="0"/>
                <a:ea typeface="NotoSans-NotoSans-SemiBold" pitchFamily="34" charset="-122"/>
                <a:cs typeface="NotoSans-NotoSans-SemiBold" pitchFamily="34" charset="-120"/>
              </a:rPr>
              <a:t>AI Resume Analysis</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14575536" cy="2834640"/>
          </a:xfrm>
          <a:prstGeom prst="rect">
            <a:avLst/>
          </a:prstGeom>
        </p:spPr>
      </p:pic>
      <p:pic>
        <p:nvPicPr>
          <p:cNvPr id="4" name="Image 2" descr="preencoded.png">    </p:cNvPr>
          <p:cNvPicPr>
            <a:picLocks noChangeAspect="1"/>
          </p:cNvPicPr>
          <p:nvPr/>
        </p:nvPicPr>
        <p:blipFill>
          <a:blip r:embed="rId3"/>
          <a:stretch>
            <a:fillRect/>
          </a:stretch>
        </p:blipFill>
        <p:spPr>
          <a:xfrm>
            <a:off x="9646920" y="4800600"/>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5257800" y="4800600"/>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77824" y="4800600"/>
            <a:ext cx="539496" cy="539496"/>
          </a:xfrm>
          <a:prstGeom prst="rect">
            <a:avLst/>
          </a:prstGeom>
        </p:spPr>
      </p:pic>
      <p:sp>
        <p:nvSpPr>
          <p:cNvPr id="7" name="Text 0"/>
          <p:cNvSpPr/>
          <p:nvPr/>
        </p:nvSpPr>
        <p:spPr>
          <a:xfrm>
            <a:off x="9820656" y="4919472"/>
            <a:ext cx="182880" cy="301752"/>
          </a:xfrm>
          <a:prstGeom prst="rect">
            <a:avLst/>
          </a:prstGeom>
          <a:noFill/>
          <a:ln/>
        </p:spPr>
        <p:txBody>
          <a:bodyPr wrap="none" lIns="0" tIns="0" rIns="0" bIns="0" rtlCol="0" anchor="t"/>
          <a:lstStyle/>
          <a:p>
            <a:pPr algn="ctr" indent="0" marL="0">
              <a:lnSpc>
                <a:spcPts val="2320"/>
              </a:lnSpc>
              <a:buNone/>
            </a:pPr>
            <a:r>
              <a:rPr lang="en-US" sz="2320" dirty="0">
                <a:solidFill>
                  <a:srgbClr val="383838"/>
                </a:solidFill>
                <a:latin typeface="NotoSans-NotoSans-Medium" pitchFamily="34" charset="0"/>
                <a:ea typeface="NotoSans-NotoSans-Medium" pitchFamily="34" charset="-122"/>
                <a:cs typeface="NotoSans-NotoSans-Medium" pitchFamily="34" charset="-120"/>
              </a:rPr>
              <a:t>3</a:t>
            </a:r>
            <a:endParaRPr lang="en-US" sz="2320" dirty="0"/>
          </a:p>
        </p:txBody>
      </p:sp>
      <p:sp>
        <p:nvSpPr>
          <p:cNvPr id="8" name="Text 1"/>
          <p:cNvSpPr/>
          <p:nvPr/>
        </p:nvSpPr>
        <p:spPr>
          <a:xfrm>
            <a:off x="5440680" y="4919472"/>
            <a:ext cx="182880" cy="301752"/>
          </a:xfrm>
          <a:prstGeom prst="rect">
            <a:avLst/>
          </a:prstGeom>
          <a:noFill/>
          <a:ln/>
        </p:spPr>
        <p:txBody>
          <a:bodyPr wrap="none" lIns="0" tIns="0" rIns="0" bIns="0" rtlCol="0" anchor="t"/>
          <a:lstStyle/>
          <a:p>
            <a:pPr algn="ctr" indent="0" marL="0">
              <a:lnSpc>
                <a:spcPts val="2320"/>
              </a:lnSpc>
              <a:buNone/>
            </a:pPr>
            <a:r>
              <a:rPr lang="en-US" sz="2320" dirty="0">
                <a:solidFill>
                  <a:srgbClr val="383838"/>
                </a:solidFill>
                <a:latin typeface="NotoSans-NotoSans-Medium" pitchFamily="34" charset="0"/>
                <a:ea typeface="NotoSans-NotoSans-Medium" pitchFamily="34" charset="-122"/>
                <a:cs typeface="NotoSans-NotoSans-Medium" pitchFamily="34" charset="-120"/>
              </a:rPr>
              <a:t>2</a:t>
            </a:r>
            <a:endParaRPr lang="en-US" sz="2320" dirty="0"/>
          </a:p>
        </p:txBody>
      </p:sp>
      <p:sp>
        <p:nvSpPr>
          <p:cNvPr id="9" name="Text 2"/>
          <p:cNvSpPr/>
          <p:nvPr/>
        </p:nvSpPr>
        <p:spPr>
          <a:xfrm>
            <a:off x="1051560" y="4919472"/>
            <a:ext cx="182880" cy="301752"/>
          </a:xfrm>
          <a:prstGeom prst="rect">
            <a:avLst/>
          </a:prstGeom>
          <a:noFill/>
          <a:ln/>
        </p:spPr>
        <p:txBody>
          <a:bodyPr wrap="none" lIns="0" tIns="0" rIns="0" bIns="0" rtlCol="0" anchor="t"/>
          <a:lstStyle/>
          <a:p>
            <a:pPr algn="ctr" indent="0" marL="0">
              <a:lnSpc>
                <a:spcPts val="2320"/>
              </a:lnSpc>
              <a:buNone/>
            </a:pPr>
            <a:r>
              <a:rPr lang="en-US" sz="2320" dirty="0">
                <a:solidFill>
                  <a:srgbClr val="383838"/>
                </a:solidFill>
                <a:latin typeface="NotoSans-NotoSans-Medium" pitchFamily="34" charset="0"/>
                <a:ea typeface="NotoSans-NotoSans-Medium" pitchFamily="34" charset="-122"/>
                <a:cs typeface="NotoSans-NotoSans-Medium" pitchFamily="34" charset="-120"/>
              </a:rPr>
              <a:t>1</a:t>
            </a:r>
            <a:endParaRPr lang="en-US" sz="2320" dirty="0"/>
          </a:p>
        </p:txBody>
      </p:sp>
      <p:sp>
        <p:nvSpPr>
          <p:cNvPr id="10" name="Text 3"/>
          <p:cNvSpPr/>
          <p:nvPr/>
        </p:nvSpPr>
        <p:spPr>
          <a:xfrm>
            <a:off x="6089904" y="5678424"/>
            <a:ext cx="3300984" cy="594360"/>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evaluates skills and experiences effectively.</a:t>
            </a:r>
            <a:endParaRPr lang="en-US" sz="1850" dirty="0"/>
          </a:p>
        </p:txBody>
      </p:sp>
      <p:sp>
        <p:nvSpPr>
          <p:cNvPr id="11" name="Text 4"/>
          <p:cNvSpPr/>
          <p:nvPr/>
        </p:nvSpPr>
        <p:spPr>
          <a:xfrm>
            <a:off x="859536" y="3520440"/>
            <a:ext cx="12920472" cy="740664"/>
          </a:xfrm>
          <a:prstGeom prst="rect">
            <a:avLst/>
          </a:prstGeom>
          <a:noFill/>
          <a:ln/>
        </p:spPr>
        <p:txBody>
          <a:bodyPr wrap="none" lIns="0" tIns="0" rIns="0" bIns="0" rtlCol="0" anchor="t"/>
          <a:lstStyle/>
          <a:p>
            <a:pPr algn="l" indent="0" marL="0">
              <a:lnSpc>
                <a:spcPts val="5800"/>
              </a:lnSpc>
              <a:buNone/>
            </a:pPr>
            <a:r>
              <a:rPr lang="en-US" sz="4640" dirty="0">
                <a:solidFill>
                  <a:srgbClr val="4B3C3E"/>
                </a:solidFill>
                <a:latin typeface="NotoSans-NotoSans-SemiBold" pitchFamily="34" charset="0"/>
                <a:ea typeface="NotoSans-NotoSans-SemiBold" pitchFamily="34" charset="-122"/>
                <a:cs typeface="NotoSans-NotoSans-SemiBold" pitchFamily="34" charset="-120"/>
              </a:rPr>
              <a:t>Understanding AI in Recruitment</a:t>
            </a:r>
            <a:endParaRPr lang="en-US" sz="4640" dirty="0"/>
          </a:p>
        </p:txBody>
      </p:sp>
      <p:sp>
        <p:nvSpPr>
          <p:cNvPr id="12" name="Text 5"/>
          <p:cNvSpPr/>
          <p:nvPr/>
        </p:nvSpPr>
        <p:spPr>
          <a:xfrm>
            <a:off x="10469880" y="4800600"/>
            <a:ext cx="3300984" cy="74066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Predicting Job Performance</a:t>
            </a:r>
            <a:endParaRPr lang="en-US" sz="2320" dirty="0"/>
          </a:p>
        </p:txBody>
      </p:sp>
      <p:sp>
        <p:nvSpPr>
          <p:cNvPr id="13" name="Text 6"/>
          <p:cNvSpPr/>
          <p:nvPr/>
        </p:nvSpPr>
        <p:spPr>
          <a:xfrm>
            <a:off x="10469880" y="5678424"/>
            <a:ext cx="3300984" cy="594360"/>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forecasts how candidates will perform in roles.</a:t>
            </a:r>
            <a:endParaRPr lang="en-US" sz="1850" dirty="0"/>
          </a:p>
        </p:txBody>
      </p:sp>
      <p:sp>
        <p:nvSpPr>
          <p:cNvPr id="14" name="Text 7"/>
          <p:cNvSpPr/>
          <p:nvPr/>
        </p:nvSpPr>
        <p:spPr>
          <a:xfrm>
            <a:off x="1700784" y="4800600"/>
            <a:ext cx="3300984" cy="74066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Automated Resume Screening</a:t>
            </a:r>
            <a:endParaRPr lang="en-US" sz="2320" dirty="0"/>
          </a:p>
        </p:txBody>
      </p:sp>
      <p:sp>
        <p:nvSpPr>
          <p:cNvPr id="15" name="Text 8"/>
          <p:cNvSpPr/>
          <p:nvPr/>
        </p:nvSpPr>
        <p:spPr>
          <a:xfrm>
            <a:off x="1700784" y="5678424"/>
            <a:ext cx="3300984" cy="594360"/>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quickly filters resumes to find the best matches.</a:t>
            </a:r>
            <a:endParaRPr lang="en-US" sz="1850" dirty="0"/>
          </a:p>
        </p:txBody>
      </p:sp>
      <p:sp>
        <p:nvSpPr>
          <p:cNvPr id="16" name="Text 9"/>
          <p:cNvSpPr/>
          <p:nvPr/>
        </p:nvSpPr>
        <p:spPr>
          <a:xfrm>
            <a:off x="6089904" y="4800600"/>
            <a:ext cx="3300984" cy="74066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Candidate Qualification Analysis</a:t>
            </a:r>
            <a:endParaRPr lang="en-US" sz="2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14575536" cy="2834640"/>
          </a:xfrm>
          <a:prstGeom prst="rect">
            <a:avLst/>
          </a:prstGeom>
        </p:spPr>
      </p:pic>
      <p:pic>
        <p:nvPicPr>
          <p:cNvPr id="4" name="Image 2" descr="preencoded.png">    </p:cNvPr>
          <p:cNvPicPr>
            <a:picLocks noChangeAspect="1"/>
          </p:cNvPicPr>
          <p:nvPr/>
        </p:nvPicPr>
        <p:blipFill>
          <a:blip r:embed="rId3"/>
          <a:stretch>
            <a:fillRect/>
          </a:stretch>
        </p:blipFill>
        <p:spPr>
          <a:xfrm>
            <a:off x="9619488" y="4535424"/>
            <a:ext cx="1014984" cy="813816"/>
          </a:xfrm>
          <a:prstGeom prst="rect">
            <a:avLst/>
          </a:prstGeom>
        </p:spPr>
      </p:pic>
      <p:pic>
        <p:nvPicPr>
          <p:cNvPr id="5" name="Image 3" descr="preencoded.png">    </p:cNvPr>
          <p:cNvPicPr>
            <a:picLocks noChangeAspect="1"/>
          </p:cNvPicPr>
          <p:nvPr/>
        </p:nvPicPr>
        <p:blipFill>
          <a:blip r:embed="rId4"/>
          <a:stretch>
            <a:fillRect/>
          </a:stretch>
        </p:blipFill>
        <p:spPr>
          <a:xfrm>
            <a:off x="923544" y="4535424"/>
            <a:ext cx="713232" cy="813816"/>
          </a:xfrm>
          <a:prstGeom prst="rect">
            <a:avLst/>
          </a:prstGeom>
        </p:spPr>
      </p:pic>
      <p:pic>
        <p:nvPicPr>
          <p:cNvPr id="6" name="Image 4" descr="preencoded.png">    </p:cNvPr>
          <p:cNvPicPr>
            <a:picLocks noChangeAspect="1"/>
          </p:cNvPicPr>
          <p:nvPr/>
        </p:nvPicPr>
        <p:blipFill>
          <a:blip r:embed="rId5"/>
          <a:stretch>
            <a:fillRect/>
          </a:stretch>
        </p:blipFill>
        <p:spPr>
          <a:xfrm>
            <a:off x="5303520" y="4535424"/>
            <a:ext cx="813816" cy="813816"/>
          </a:xfrm>
          <a:prstGeom prst="rect">
            <a:avLst/>
          </a:prstGeom>
        </p:spPr>
      </p:pic>
      <p:sp>
        <p:nvSpPr>
          <p:cNvPr id="7" name="Text 0"/>
          <p:cNvSpPr/>
          <p:nvPr/>
        </p:nvSpPr>
        <p:spPr>
          <a:xfrm>
            <a:off x="859536" y="3520440"/>
            <a:ext cx="12920472" cy="740664"/>
          </a:xfrm>
          <a:prstGeom prst="rect">
            <a:avLst/>
          </a:prstGeom>
          <a:noFill/>
          <a:ln/>
        </p:spPr>
        <p:txBody>
          <a:bodyPr wrap="none" lIns="0" tIns="0" rIns="0" bIns="0" rtlCol="0" anchor="t"/>
          <a:lstStyle/>
          <a:p>
            <a:pPr algn="l" indent="0" marL="0">
              <a:lnSpc>
                <a:spcPts val="5800"/>
              </a:lnSpc>
              <a:buNone/>
            </a:pPr>
            <a:r>
              <a:rPr lang="en-US" sz="4640" dirty="0">
                <a:solidFill>
                  <a:srgbClr val="4B3C3E"/>
                </a:solidFill>
                <a:latin typeface="NotoSans-NotoSans-SemiBold" pitchFamily="34" charset="0"/>
                <a:ea typeface="NotoSans-NotoSans-SemiBold" pitchFamily="34" charset="-122"/>
                <a:cs typeface="NotoSans-NotoSans-SemiBold" pitchFamily="34" charset="-120"/>
              </a:rPr>
              <a:t>Benefits for Job Seekers</a:t>
            </a:r>
            <a:endParaRPr lang="en-US" sz="4640" dirty="0"/>
          </a:p>
        </p:txBody>
      </p:sp>
      <p:sp>
        <p:nvSpPr>
          <p:cNvPr id="8" name="Text 1"/>
          <p:cNvSpPr/>
          <p:nvPr/>
        </p:nvSpPr>
        <p:spPr>
          <a:xfrm>
            <a:off x="9720072" y="6144768"/>
            <a:ext cx="4041648" cy="886968"/>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Automated analysis saves time in tailoring resumes for different job applications.</a:t>
            </a:r>
            <a:endParaRPr lang="en-US" sz="1850" dirty="0"/>
          </a:p>
        </p:txBody>
      </p:sp>
      <p:sp>
        <p:nvSpPr>
          <p:cNvPr id="9" name="Text 2"/>
          <p:cNvSpPr/>
          <p:nvPr/>
        </p:nvSpPr>
        <p:spPr>
          <a:xfrm>
            <a:off x="877824" y="5641848"/>
            <a:ext cx="4041648" cy="374904"/>
          </a:xfrm>
          <a:prstGeom prst="rect">
            <a:avLst/>
          </a:prstGeom>
          <a:noFill/>
          <a:ln/>
        </p:spPr>
        <p:txBody>
          <a:bodyPr wrap="non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Skill Alignment</a:t>
            </a:r>
            <a:endParaRPr lang="en-US" sz="2320" dirty="0"/>
          </a:p>
        </p:txBody>
      </p:sp>
      <p:sp>
        <p:nvSpPr>
          <p:cNvPr id="10" name="Text 3"/>
          <p:cNvSpPr/>
          <p:nvPr/>
        </p:nvSpPr>
        <p:spPr>
          <a:xfrm>
            <a:off x="5303520" y="6144768"/>
            <a:ext cx="4041648" cy="886968"/>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Candidates receive insights into which skills they need to develop for specific roles.</a:t>
            </a:r>
            <a:endParaRPr lang="en-US" sz="1850" dirty="0"/>
          </a:p>
        </p:txBody>
      </p:sp>
      <p:sp>
        <p:nvSpPr>
          <p:cNvPr id="11" name="Text 4"/>
          <p:cNvSpPr/>
          <p:nvPr/>
        </p:nvSpPr>
        <p:spPr>
          <a:xfrm>
            <a:off x="5303520" y="5641848"/>
            <a:ext cx="4041648" cy="374904"/>
          </a:xfrm>
          <a:prstGeom prst="rect">
            <a:avLst/>
          </a:prstGeom>
          <a:noFill/>
          <a:ln/>
        </p:spPr>
        <p:txBody>
          <a:bodyPr wrap="non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Personalized Feedback</a:t>
            </a:r>
            <a:endParaRPr lang="en-US" sz="2320" dirty="0"/>
          </a:p>
        </p:txBody>
      </p:sp>
      <p:sp>
        <p:nvSpPr>
          <p:cNvPr id="12" name="Text 5"/>
          <p:cNvSpPr/>
          <p:nvPr/>
        </p:nvSpPr>
        <p:spPr>
          <a:xfrm>
            <a:off x="877824" y="6144768"/>
            <a:ext cx="4041648" cy="886968"/>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tools can help job seekers understand how well their skills match job descriptions.</a:t>
            </a:r>
            <a:endParaRPr lang="en-US" sz="1850" dirty="0"/>
          </a:p>
        </p:txBody>
      </p:sp>
      <p:sp>
        <p:nvSpPr>
          <p:cNvPr id="13" name="Text 6"/>
          <p:cNvSpPr/>
          <p:nvPr/>
        </p:nvSpPr>
        <p:spPr>
          <a:xfrm>
            <a:off x="9720072" y="5641848"/>
            <a:ext cx="4041648" cy="374904"/>
          </a:xfrm>
          <a:prstGeom prst="rect">
            <a:avLst/>
          </a:prstGeom>
          <a:noFill/>
          <a:ln/>
        </p:spPr>
        <p:txBody>
          <a:bodyPr wrap="non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Time Efficiency</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8558784" y="3584448"/>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5824728" y="3584448"/>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11292840" y="3584448"/>
            <a:ext cx="539496" cy="539496"/>
          </a:xfrm>
          <a:prstGeom prst="rect">
            <a:avLst/>
          </a:prstGeom>
        </p:spPr>
      </p:pic>
      <p:sp>
        <p:nvSpPr>
          <p:cNvPr id="7" name="Text 0"/>
          <p:cNvSpPr/>
          <p:nvPr/>
        </p:nvSpPr>
        <p:spPr>
          <a:xfrm>
            <a:off x="8741664" y="3703320"/>
            <a:ext cx="182880" cy="301752"/>
          </a:xfrm>
          <a:prstGeom prst="rect">
            <a:avLst/>
          </a:prstGeom>
          <a:noFill/>
          <a:ln/>
        </p:spPr>
        <p:txBody>
          <a:bodyPr wrap="none" lIns="0" tIns="0" rIns="0" bIns="0" rtlCol="0" anchor="t"/>
          <a:lstStyle/>
          <a:p>
            <a:pPr algn="ctr" indent="0" marL="0">
              <a:lnSpc>
                <a:spcPts val="2320"/>
              </a:lnSpc>
              <a:buNone/>
            </a:pPr>
            <a:r>
              <a:rPr lang="en-US" sz="2320" dirty="0">
                <a:solidFill>
                  <a:srgbClr val="383838"/>
                </a:solidFill>
                <a:latin typeface="NotoSans-NotoSans-Medium" pitchFamily="34" charset="0"/>
                <a:ea typeface="NotoSans-NotoSans-Medium" pitchFamily="34" charset="-122"/>
                <a:cs typeface="NotoSans-NotoSans-Medium" pitchFamily="34" charset="-120"/>
              </a:rPr>
              <a:t>2</a:t>
            </a:r>
            <a:endParaRPr lang="en-US" sz="2320" dirty="0"/>
          </a:p>
        </p:txBody>
      </p:sp>
      <p:sp>
        <p:nvSpPr>
          <p:cNvPr id="8" name="Text 1"/>
          <p:cNvSpPr/>
          <p:nvPr/>
        </p:nvSpPr>
        <p:spPr>
          <a:xfrm>
            <a:off x="6007608" y="3703320"/>
            <a:ext cx="182880" cy="301752"/>
          </a:xfrm>
          <a:prstGeom prst="rect">
            <a:avLst/>
          </a:prstGeom>
          <a:noFill/>
          <a:ln/>
        </p:spPr>
        <p:txBody>
          <a:bodyPr wrap="none" lIns="0" tIns="0" rIns="0" bIns="0" rtlCol="0" anchor="t"/>
          <a:lstStyle/>
          <a:p>
            <a:pPr algn="ctr" indent="0" marL="0">
              <a:lnSpc>
                <a:spcPts val="2320"/>
              </a:lnSpc>
              <a:buNone/>
            </a:pPr>
            <a:r>
              <a:rPr lang="en-US" sz="2320" dirty="0">
                <a:solidFill>
                  <a:srgbClr val="383838"/>
                </a:solidFill>
                <a:latin typeface="NotoSans-NotoSans-Medium" pitchFamily="34" charset="0"/>
                <a:ea typeface="NotoSans-NotoSans-Medium" pitchFamily="34" charset="-122"/>
                <a:cs typeface="NotoSans-NotoSans-Medium" pitchFamily="34" charset="-120"/>
              </a:rPr>
              <a:t>1</a:t>
            </a:r>
            <a:endParaRPr lang="en-US" sz="2320" dirty="0"/>
          </a:p>
        </p:txBody>
      </p:sp>
      <p:sp>
        <p:nvSpPr>
          <p:cNvPr id="9" name="Text 2"/>
          <p:cNvSpPr/>
          <p:nvPr/>
        </p:nvSpPr>
        <p:spPr>
          <a:xfrm>
            <a:off x="11475720" y="3703320"/>
            <a:ext cx="182880" cy="301752"/>
          </a:xfrm>
          <a:prstGeom prst="rect">
            <a:avLst/>
          </a:prstGeom>
          <a:noFill/>
          <a:ln/>
        </p:spPr>
        <p:txBody>
          <a:bodyPr wrap="none" lIns="0" tIns="0" rIns="0" bIns="0" rtlCol="0" anchor="t"/>
          <a:lstStyle/>
          <a:p>
            <a:pPr algn="ctr" indent="0" marL="0">
              <a:lnSpc>
                <a:spcPts val="2320"/>
              </a:lnSpc>
              <a:buNone/>
            </a:pPr>
            <a:r>
              <a:rPr lang="en-US" sz="2320" dirty="0">
                <a:solidFill>
                  <a:srgbClr val="383838"/>
                </a:solidFill>
                <a:latin typeface="NotoSans-NotoSans-Medium" pitchFamily="34" charset="0"/>
                <a:ea typeface="NotoSans-NotoSans-Medium" pitchFamily="34" charset="-122"/>
                <a:cs typeface="NotoSans-NotoSans-Medium" pitchFamily="34" charset="-120"/>
              </a:rPr>
              <a:t>3</a:t>
            </a:r>
            <a:endParaRPr lang="en-US" sz="2320" dirty="0"/>
          </a:p>
        </p:txBody>
      </p:sp>
      <p:sp>
        <p:nvSpPr>
          <p:cNvPr id="10" name="Text 3"/>
          <p:cNvSpPr/>
          <p:nvPr/>
        </p:nvSpPr>
        <p:spPr>
          <a:xfrm>
            <a:off x="6656832" y="4837176"/>
            <a:ext cx="1645920" cy="2066544"/>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can quickly sift through large volumes of resumes, identifying top candidates.</a:t>
            </a:r>
            <a:endParaRPr lang="en-US" sz="1850" dirty="0"/>
          </a:p>
        </p:txBody>
      </p:sp>
      <p:sp>
        <p:nvSpPr>
          <p:cNvPr id="11" name="Text 4"/>
          <p:cNvSpPr/>
          <p:nvPr/>
        </p:nvSpPr>
        <p:spPr>
          <a:xfrm>
            <a:off x="9390888" y="4837176"/>
            <a:ext cx="1645920" cy="1773936"/>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HR can rely on objective data to make hiring choices, reducing human error.</a:t>
            </a:r>
            <a:endParaRPr lang="en-US" sz="1850" dirty="0"/>
          </a:p>
        </p:txBody>
      </p:sp>
      <p:sp>
        <p:nvSpPr>
          <p:cNvPr id="12" name="Text 5"/>
          <p:cNvSpPr/>
          <p:nvPr/>
        </p:nvSpPr>
        <p:spPr>
          <a:xfrm>
            <a:off x="9390888" y="3584448"/>
            <a:ext cx="1645920" cy="110642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Data-Driven Decisions</a:t>
            </a:r>
            <a:endParaRPr lang="en-US" sz="2320" dirty="0"/>
          </a:p>
        </p:txBody>
      </p:sp>
      <p:sp>
        <p:nvSpPr>
          <p:cNvPr id="13" name="Text 6"/>
          <p:cNvSpPr/>
          <p:nvPr/>
        </p:nvSpPr>
        <p:spPr>
          <a:xfrm>
            <a:off x="5815584" y="1563624"/>
            <a:ext cx="7973568" cy="1481328"/>
          </a:xfrm>
          <a:prstGeom prst="rect">
            <a:avLst/>
          </a:prstGeom>
          <a:noFill/>
          <a:ln/>
        </p:spPr>
        <p:txBody>
          <a:bodyPr wrap="square" lIns="0" tIns="0" rIns="0" bIns="0" rtlCol="0" anchor="t"/>
          <a:lstStyle/>
          <a:p>
            <a:pPr algn="l" indent="0" marL="0">
              <a:lnSpc>
                <a:spcPts val="5800"/>
              </a:lnSpc>
              <a:buNone/>
            </a:pPr>
            <a:r>
              <a:rPr lang="en-US" sz="4640" dirty="0">
                <a:solidFill>
                  <a:srgbClr val="4B3C3E"/>
                </a:solidFill>
                <a:latin typeface="NotoSans-NotoSans-SemiBold" pitchFamily="34" charset="0"/>
                <a:ea typeface="NotoSans-NotoSans-SemiBold" pitchFamily="34" charset="-122"/>
                <a:cs typeface="NotoSans-NotoSans-SemiBold" pitchFamily="34" charset="-120"/>
              </a:rPr>
              <a:t>Benefits for HR Professionals</a:t>
            </a:r>
            <a:endParaRPr lang="en-US" sz="4640" dirty="0"/>
          </a:p>
        </p:txBody>
      </p:sp>
      <p:sp>
        <p:nvSpPr>
          <p:cNvPr id="14" name="Text 7"/>
          <p:cNvSpPr/>
          <p:nvPr/>
        </p:nvSpPr>
        <p:spPr>
          <a:xfrm>
            <a:off x="12124944" y="4462272"/>
            <a:ext cx="1645920" cy="2066544"/>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highlights missing skills in candidates, aiding in targeted training and development.</a:t>
            </a:r>
            <a:endParaRPr lang="en-US" sz="1850" dirty="0"/>
          </a:p>
        </p:txBody>
      </p:sp>
      <p:sp>
        <p:nvSpPr>
          <p:cNvPr id="15" name="Text 8"/>
          <p:cNvSpPr/>
          <p:nvPr/>
        </p:nvSpPr>
        <p:spPr>
          <a:xfrm>
            <a:off x="12124944" y="3584448"/>
            <a:ext cx="1645920" cy="74066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Identifying Skill Gaps</a:t>
            </a:r>
            <a:endParaRPr lang="en-US" sz="2320" dirty="0"/>
          </a:p>
        </p:txBody>
      </p:sp>
      <p:sp>
        <p:nvSpPr>
          <p:cNvPr id="16" name="Text 9"/>
          <p:cNvSpPr/>
          <p:nvPr/>
        </p:nvSpPr>
        <p:spPr>
          <a:xfrm>
            <a:off x="6656832" y="3584448"/>
            <a:ext cx="1645920" cy="110642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Streamlined Screening</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5824728" y="3657600"/>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8558784" y="3657600"/>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11292840" y="3657600"/>
            <a:ext cx="539496" cy="539496"/>
          </a:xfrm>
          <a:prstGeom prst="rect">
            <a:avLst/>
          </a:prstGeom>
        </p:spPr>
      </p:pic>
      <p:sp>
        <p:nvSpPr>
          <p:cNvPr id="7" name="Text 0"/>
          <p:cNvSpPr/>
          <p:nvPr/>
        </p:nvSpPr>
        <p:spPr>
          <a:xfrm>
            <a:off x="6007608" y="3776472"/>
            <a:ext cx="182880" cy="301752"/>
          </a:xfrm>
          <a:prstGeom prst="rect">
            <a:avLst/>
          </a:prstGeom>
          <a:noFill/>
          <a:ln/>
        </p:spPr>
        <p:txBody>
          <a:bodyPr wrap="none" lIns="0" tIns="0" rIns="0" bIns="0" rtlCol="0" anchor="t"/>
          <a:lstStyle/>
          <a:p>
            <a:pPr algn="ctr" indent="0" marL="0">
              <a:lnSpc>
                <a:spcPts val="2320"/>
              </a:lnSpc>
              <a:buNone/>
            </a:pPr>
            <a:r>
              <a:rPr lang="en-US" sz="2320" dirty="0">
                <a:solidFill>
                  <a:srgbClr val="383838"/>
                </a:solidFill>
                <a:latin typeface="NotoSans-NotoSans-Medium" pitchFamily="34" charset="0"/>
                <a:ea typeface="NotoSans-NotoSans-Medium" pitchFamily="34" charset="-122"/>
                <a:cs typeface="NotoSans-NotoSans-Medium" pitchFamily="34" charset="-120"/>
              </a:rPr>
              <a:t>1</a:t>
            </a:r>
            <a:endParaRPr lang="en-US" sz="2320" dirty="0"/>
          </a:p>
        </p:txBody>
      </p:sp>
      <p:sp>
        <p:nvSpPr>
          <p:cNvPr id="8" name="Text 1"/>
          <p:cNvSpPr/>
          <p:nvPr/>
        </p:nvSpPr>
        <p:spPr>
          <a:xfrm>
            <a:off x="8741664" y="3776472"/>
            <a:ext cx="182880" cy="301752"/>
          </a:xfrm>
          <a:prstGeom prst="rect">
            <a:avLst/>
          </a:prstGeom>
          <a:noFill/>
          <a:ln/>
        </p:spPr>
        <p:txBody>
          <a:bodyPr wrap="none" lIns="0" tIns="0" rIns="0" bIns="0" rtlCol="0" anchor="t"/>
          <a:lstStyle/>
          <a:p>
            <a:pPr algn="ctr" indent="0" marL="0">
              <a:lnSpc>
                <a:spcPts val="2320"/>
              </a:lnSpc>
              <a:buNone/>
            </a:pPr>
            <a:r>
              <a:rPr lang="en-US" sz="2320" dirty="0">
                <a:solidFill>
                  <a:srgbClr val="383838"/>
                </a:solidFill>
                <a:latin typeface="NotoSans-NotoSans-Medium" pitchFamily="34" charset="0"/>
                <a:ea typeface="NotoSans-NotoSans-Medium" pitchFamily="34" charset="-122"/>
                <a:cs typeface="NotoSans-NotoSans-Medium" pitchFamily="34" charset="-120"/>
              </a:rPr>
              <a:t>2</a:t>
            </a:r>
            <a:endParaRPr lang="en-US" sz="2320" dirty="0"/>
          </a:p>
        </p:txBody>
      </p:sp>
      <p:sp>
        <p:nvSpPr>
          <p:cNvPr id="9" name="Text 2"/>
          <p:cNvSpPr/>
          <p:nvPr/>
        </p:nvSpPr>
        <p:spPr>
          <a:xfrm>
            <a:off x="11475720" y="3776472"/>
            <a:ext cx="182880" cy="301752"/>
          </a:xfrm>
          <a:prstGeom prst="rect">
            <a:avLst/>
          </a:prstGeom>
          <a:noFill/>
          <a:ln/>
        </p:spPr>
        <p:txBody>
          <a:bodyPr wrap="none" lIns="0" tIns="0" rIns="0" bIns="0" rtlCol="0" anchor="t"/>
          <a:lstStyle/>
          <a:p>
            <a:pPr algn="ctr" indent="0" marL="0">
              <a:lnSpc>
                <a:spcPts val="2320"/>
              </a:lnSpc>
              <a:buNone/>
            </a:pPr>
            <a:r>
              <a:rPr lang="en-US" sz="2320" dirty="0">
                <a:solidFill>
                  <a:srgbClr val="383838"/>
                </a:solidFill>
                <a:latin typeface="NotoSans-NotoSans-Medium" pitchFamily="34" charset="0"/>
                <a:ea typeface="NotoSans-NotoSans-Medium" pitchFamily="34" charset="-122"/>
                <a:cs typeface="NotoSans-NotoSans-Medium" pitchFamily="34" charset="-120"/>
              </a:rPr>
              <a:t>3</a:t>
            </a:r>
            <a:endParaRPr lang="en-US" sz="2320" dirty="0"/>
          </a:p>
        </p:txBody>
      </p:sp>
      <p:sp>
        <p:nvSpPr>
          <p:cNvPr id="10" name="Text 3"/>
          <p:cNvSpPr/>
          <p:nvPr/>
        </p:nvSpPr>
        <p:spPr>
          <a:xfrm>
            <a:off x="12124944" y="3657600"/>
            <a:ext cx="1645920" cy="74066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Score Generation</a:t>
            </a:r>
            <a:endParaRPr lang="en-US" sz="2320" dirty="0"/>
          </a:p>
        </p:txBody>
      </p:sp>
      <p:sp>
        <p:nvSpPr>
          <p:cNvPr id="11" name="Text 4"/>
          <p:cNvSpPr/>
          <p:nvPr/>
        </p:nvSpPr>
        <p:spPr>
          <a:xfrm>
            <a:off x="12124944" y="4535424"/>
            <a:ext cx="1645920" cy="1188720"/>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Indicates candidate's fit for job requirements.</a:t>
            </a:r>
            <a:endParaRPr lang="en-US" sz="1850" dirty="0"/>
          </a:p>
        </p:txBody>
      </p:sp>
      <p:sp>
        <p:nvSpPr>
          <p:cNvPr id="12" name="Text 5"/>
          <p:cNvSpPr/>
          <p:nvPr/>
        </p:nvSpPr>
        <p:spPr>
          <a:xfrm>
            <a:off x="5815584" y="2377440"/>
            <a:ext cx="7973568" cy="740664"/>
          </a:xfrm>
          <a:prstGeom prst="rect">
            <a:avLst/>
          </a:prstGeom>
          <a:noFill/>
          <a:ln/>
        </p:spPr>
        <p:txBody>
          <a:bodyPr wrap="none" lIns="0" tIns="0" rIns="0" bIns="0" rtlCol="0" anchor="t"/>
          <a:lstStyle/>
          <a:p>
            <a:pPr algn="l" indent="0" marL="0">
              <a:lnSpc>
                <a:spcPts val="5800"/>
              </a:lnSpc>
              <a:buNone/>
            </a:pPr>
            <a:r>
              <a:rPr lang="en-US" sz="4640" dirty="0">
                <a:solidFill>
                  <a:srgbClr val="4B3C3E"/>
                </a:solidFill>
                <a:latin typeface="NotoSans-NotoSans-SemiBold" pitchFamily="34" charset="0"/>
                <a:ea typeface="NotoSans-NotoSans-SemiBold" pitchFamily="34" charset="-122"/>
                <a:cs typeface="NotoSans-NotoSans-SemiBold" pitchFamily="34" charset="-120"/>
              </a:rPr>
              <a:t>How AI Analyzes Resumes</a:t>
            </a:r>
            <a:endParaRPr lang="en-US" sz="4640" dirty="0"/>
          </a:p>
        </p:txBody>
      </p:sp>
      <p:sp>
        <p:nvSpPr>
          <p:cNvPr id="13" name="Text 6"/>
          <p:cNvSpPr/>
          <p:nvPr/>
        </p:nvSpPr>
        <p:spPr>
          <a:xfrm>
            <a:off x="6656832" y="3657600"/>
            <a:ext cx="1645920" cy="110642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Natural Language Processing</a:t>
            </a:r>
            <a:endParaRPr lang="en-US" sz="2320" dirty="0"/>
          </a:p>
        </p:txBody>
      </p:sp>
      <p:sp>
        <p:nvSpPr>
          <p:cNvPr id="14" name="Text 7"/>
          <p:cNvSpPr/>
          <p:nvPr/>
        </p:nvSpPr>
        <p:spPr>
          <a:xfrm>
            <a:off x="9390888" y="4910328"/>
            <a:ext cx="1645920" cy="1188720"/>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Assesses keyword relevance and skill sets.</a:t>
            </a:r>
            <a:endParaRPr lang="en-US" sz="1850" dirty="0"/>
          </a:p>
        </p:txBody>
      </p:sp>
      <p:sp>
        <p:nvSpPr>
          <p:cNvPr id="15" name="Text 8"/>
          <p:cNvSpPr/>
          <p:nvPr/>
        </p:nvSpPr>
        <p:spPr>
          <a:xfrm>
            <a:off x="9390888" y="3657600"/>
            <a:ext cx="1645920" cy="110642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Machine Learning Algorithms</a:t>
            </a:r>
            <a:endParaRPr lang="en-US" sz="2320" dirty="0"/>
          </a:p>
        </p:txBody>
      </p:sp>
      <p:sp>
        <p:nvSpPr>
          <p:cNvPr id="16" name="Text 9"/>
          <p:cNvSpPr/>
          <p:nvPr/>
        </p:nvSpPr>
        <p:spPr>
          <a:xfrm>
            <a:off x="6656832" y="4910328"/>
            <a:ext cx="1645920" cy="1188720"/>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Evaluates text in resumes against job descriptions.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14575536" cy="2834640"/>
          </a:xfrm>
          <a:prstGeom prst="rect">
            <a:avLst/>
          </a:prstGeom>
        </p:spPr>
      </p:pic>
      <p:sp>
        <p:nvSpPr>
          <p:cNvPr id="4" name="Text 0"/>
          <p:cNvSpPr/>
          <p:nvPr/>
        </p:nvSpPr>
        <p:spPr>
          <a:xfrm>
            <a:off x="5413248" y="4773168"/>
            <a:ext cx="3813048" cy="374904"/>
          </a:xfrm>
          <a:prstGeom prst="rect">
            <a:avLst/>
          </a:prstGeom>
          <a:noFill/>
          <a:ln/>
        </p:spPr>
        <p:txBody>
          <a:bodyPr wrap="non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Soft Skills</a:t>
            </a:r>
            <a:endParaRPr lang="en-US" sz="2320" dirty="0"/>
          </a:p>
        </p:txBody>
      </p:sp>
      <p:sp>
        <p:nvSpPr>
          <p:cNvPr id="5" name="Text 1"/>
          <p:cNvSpPr/>
          <p:nvPr/>
        </p:nvSpPr>
        <p:spPr>
          <a:xfrm>
            <a:off x="9720072" y="5276088"/>
            <a:ext cx="3813048" cy="886968"/>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Relevant certifications that enhance a candidate's profile can be missed.</a:t>
            </a:r>
            <a:endParaRPr lang="en-US" sz="1850" dirty="0"/>
          </a:p>
        </p:txBody>
      </p:sp>
      <p:sp>
        <p:nvSpPr>
          <p:cNvPr id="6" name="Text 2"/>
          <p:cNvSpPr/>
          <p:nvPr/>
        </p:nvSpPr>
        <p:spPr>
          <a:xfrm>
            <a:off x="1106424" y="4773168"/>
            <a:ext cx="3813048" cy="374904"/>
          </a:xfrm>
          <a:prstGeom prst="rect">
            <a:avLst/>
          </a:prstGeom>
          <a:noFill/>
          <a:ln/>
        </p:spPr>
        <p:txBody>
          <a:bodyPr wrap="non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Technical Skills</a:t>
            </a:r>
            <a:endParaRPr lang="en-US" sz="2320" dirty="0"/>
          </a:p>
        </p:txBody>
      </p:sp>
      <p:sp>
        <p:nvSpPr>
          <p:cNvPr id="7" name="Text 3"/>
          <p:cNvSpPr/>
          <p:nvPr/>
        </p:nvSpPr>
        <p:spPr>
          <a:xfrm>
            <a:off x="5413248" y="5276088"/>
            <a:ext cx="3813048" cy="886968"/>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Communication, teamwork, and leadership qualities may not be adequately highlighted.</a:t>
            </a:r>
            <a:endParaRPr lang="en-US" sz="1850" dirty="0"/>
          </a:p>
        </p:txBody>
      </p:sp>
      <p:sp>
        <p:nvSpPr>
          <p:cNvPr id="8" name="Text 4"/>
          <p:cNvSpPr/>
          <p:nvPr/>
        </p:nvSpPr>
        <p:spPr>
          <a:xfrm>
            <a:off x="1106424" y="5276088"/>
            <a:ext cx="3813048" cy="886968"/>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Candidates often overlook specific software or programming languages required for the job.</a:t>
            </a:r>
            <a:endParaRPr lang="en-US" sz="1850" dirty="0"/>
          </a:p>
        </p:txBody>
      </p:sp>
      <p:sp>
        <p:nvSpPr>
          <p:cNvPr id="9" name="Text 5"/>
          <p:cNvSpPr/>
          <p:nvPr/>
        </p:nvSpPr>
        <p:spPr>
          <a:xfrm>
            <a:off x="9720072" y="4773168"/>
            <a:ext cx="3813048" cy="374904"/>
          </a:xfrm>
          <a:prstGeom prst="rect">
            <a:avLst/>
          </a:prstGeom>
          <a:noFill/>
          <a:ln/>
        </p:spPr>
        <p:txBody>
          <a:bodyPr wrap="non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Certifications</a:t>
            </a:r>
            <a:endParaRPr lang="en-US" sz="2320" dirty="0"/>
          </a:p>
        </p:txBody>
      </p:sp>
      <p:sp>
        <p:nvSpPr>
          <p:cNvPr id="10" name="Text 6"/>
          <p:cNvSpPr/>
          <p:nvPr/>
        </p:nvSpPr>
        <p:spPr>
          <a:xfrm>
            <a:off x="859536" y="3520440"/>
            <a:ext cx="12920472" cy="740664"/>
          </a:xfrm>
          <a:prstGeom prst="rect">
            <a:avLst/>
          </a:prstGeom>
          <a:noFill/>
          <a:ln/>
        </p:spPr>
        <p:txBody>
          <a:bodyPr wrap="none" lIns="0" tIns="0" rIns="0" bIns="0" rtlCol="0" anchor="t"/>
          <a:lstStyle/>
          <a:p>
            <a:pPr algn="l" indent="0" marL="0">
              <a:lnSpc>
                <a:spcPts val="5800"/>
              </a:lnSpc>
              <a:buNone/>
            </a:pPr>
            <a:r>
              <a:rPr lang="en-US" sz="4640" dirty="0">
                <a:solidFill>
                  <a:srgbClr val="4B3C3E"/>
                </a:solidFill>
                <a:latin typeface="NotoSans-NotoSans-SemiBold" pitchFamily="34" charset="0"/>
                <a:ea typeface="NotoSans-NotoSans-SemiBold" pitchFamily="34" charset="-122"/>
                <a:cs typeface="NotoSans-NotoSans-SemiBold" pitchFamily="34" charset="-120"/>
              </a:rPr>
              <a:t>Commonly Missed Skills</a:t>
            </a:r>
            <a:endParaRPr lang="en-US" sz="46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6391656" y="3209544"/>
            <a:ext cx="539496" cy="484632"/>
          </a:xfrm>
          <a:prstGeom prst="rect">
            <a:avLst/>
          </a:prstGeom>
        </p:spPr>
      </p:pic>
      <p:pic>
        <p:nvPicPr>
          <p:cNvPr id="5" name="Image 3" descr="preencoded.png">    </p:cNvPr>
          <p:cNvPicPr>
            <a:picLocks noChangeAspect="1"/>
          </p:cNvPicPr>
          <p:nvPr/>
        </p:nvPicPr>
        <p:blipFill>
          <a:blip r:embed="rId4"/>
          <a:stretch>
            <a:fillRect/>
          </a:stretch>
        </p:blipFill>
        <p:spPr>
          <a:xfrm>
            <a:off x="813816" y="3209544"/>
            <a:ext cx="603504" cy="484632"/>
          </a:xfrm>
          <a:prstGeom prst="rect">
            <a:avLst/>
          </a:prstGeom>
        </p:spPr>
      </p:pic>
      <p:pic>
        <p:nvPicPr>
          <p:cNvPr id="6" name="Image 4" descr="preencoded.png">    </p:cNvPr>
          <p:cNvPicPr>
            <a:picLocks noChangeAspect="1"/>
          </p:cNvPicPr>
          <p:nvPr/>
        </p:nvPicPr>
        <p:blipFill>
          <a:blip r:embed="rId5"/>
          <a:stretch>
            <a:fillRect/>
          </a:stretch>
        </p:blipFill>
        <p:spPr>
          <a:xfrm>
            <a:off x="3584448" y="3209544"/>
            <a:ext cx="603504" cy="484632"/>
          </a:xfrm>
          <a:prstGeom prst="rect">
            <a:avLst/>
          </a:prstGeom>
        </p:spPr>
      </p:pic>
      <p:sp>
        <p:nvSpPr>
          <p:cNvPr id="7" name="Text 0"/>
          <p:cNvSpPr/>
          <p:nvPr/>
        </p:nvSpPr>
        <p:spPr>
          <a:xfrm>
            <a:off x="6419088" y="5230368"/>
            <a:ext cx="2395728" cy="1773936"/>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Platforms such as Jobscan help candidates tailor their resumes to specific job descriptions.</a:t>
            </a:r>
            <a:endParaRPr lang="en-US" sz="1850" dirty="0"/>
          </a:p>
        </p:txBody>
      </p:sp>
      <p:sp>
        <p:nvSpPr>
          <p:cNvPr id="8" name="Text 1"/>
          <p:cNvSpPr/>
          <p:nvPr/>
        </p:nvSpPr>
        <p:spPr>
          <a:xfrm>
            <a:off x="3648456" y="3986784"/>
            <a:ext cx="2395728" cy="74066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Skill Assessment Platforms</a:t>
            </a:r>
            <a:endParaRPr lang="en-US" sz="2320" dirty="0"/>
          </a:p>
        </p:txBody>
      </p:sp>
      <p:sp>
        <p:nvSpPr>
          <p:cNvPr id="9" name="Text 2"/>
          <p:cNvSpPr/>
          <p:nvPr/>
        </p:nvSpPr>
        <p:spPr>
          <a:xfrm>
            <a:off x="877824" y="3986784"/>
            <a:ext cx="2395728" cy="110642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Applicant Tracking Systems (ATS)</a:t>
            </a:r>
            <a:endParaRPr lang="en-US" sz="2320" dirty="0"/>
          </a:p>
        </p:txBody>
      </p:sp>
      <p:sp>
        <p:nvSpPr>
          <p:cNvPr id="10" name="Text 3"/>
          <p:cNvSpPr/>
          <p:nvPr/>
        </p:nvSpPr>
        <p:spPr>
          <a:xfrm>
            <a:off x="3648456" y="4864608"/>
            <a:ext cx="2395728" cy="1481328"/>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Tools like Codility or HackerRank evaluate technical skills through coding challenges.</a:t>
            </a:r>
            <a:endParaRPr lang="en-US" sz="1850" dirty="0"/>
          </a:p>
        </p:txBody>
      </p:sp>
      <p:sp>
        <p:nvSpPr>
          <p:cNvPr id="11" name="Text 4"/>
          <p:cNvSpPr/>
          <p:nvPr/>
        </p:nvSpPr>
        <p:spPr>
          <a:xfrm>
            <a:off x="6419088" y="3986784"/>
            <a:ext cx="2395728" cy="110642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Resume Optimization Tools</a:t>
            </a:r>
            <a:endParaRPr lang="en-US" sz="2320" dirty="0"/>
          </a:p>
        </p:txBody>
      </p:sp>
      <p:sp>
        <p:nvSpPr>
          <p:cNvPr id="12" name="Text 5"/>
          <p:cNvSpPr/>
          <p:nvPr/>
        </p:nvSpPr>
        <p:spPr>
          <a:xfrm>
            <a:off x="877824" y="5230368"/>
            <a:ext cx="2395728" cy="1188720"/>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Many ATS now incorporate AI to filter resumes based on skill matching.</a:t>
            </a:r>
            <a:endParaRPr lang="en-US" sz="1850" dirty="0"/>
          </a:p>
        </p:txBody>
      </p:sp>
      <p:sp>
        <p:nvSpPr>
          <p:cNvPr id="13" name="Text 6"/>
          <p:cNvSpPr/>
          <p:nvPr/>
        </p:nvSpPr>
        <p:spPr>
          <a:xfrm>
            <a:off x="859536" y="1453896"/>
            <a:ext cx="7973568" cy="1481328"/>
          </a:xfrm>
          <a:prstGeom prst="rect">
            <a:avLst/>
          </a:prstGeom>
          <a:noFill/>
          <a:ln/>
        </p:spPr>
        <p:txBody>
          <a:bodyPr wrap="square" lIns="0" tIns="0" rIns="0" bIns="0" rtlCol="0" anchor="t"/>
          <a:lstStyle/>
          <a:p>
            <a:pPr algn="l" indent="0" marL="0">
              <a:lnSpc>
                <a:spcPts val="5800"/>
              </a:lnSpc>
              <a:buNone/>
            </a:pPr>
            <a:r>
              <a:rPr lang="en-US" sz="4640" dirty="0">
                <a:solidFill>
                  <a:srgbClr val="4B3C3E"/>
                </a:solidFill>
                <a:latin typeface="NotoSans-NotoSans-SemiBold" pitchFamily="34" charset="0"/>
                <a:ea typeface="NotoSans-NotoSans-SemiBold" pitchFamily="34" charset="-122"/>
                <a:cs typeface="NotoSans-NotoSans-SemiBold" pitchFamily="34" charset="-120"/>
              </a:rPr>
              <a:t>Practical Examples of AI Tools</a:t>
            </a:r>
            <a:endParaRPr lang="en-US" sz="46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sp>
        <p:nvSpPr>
          <p:cNvPr id="4" name="Text 0"/>
          <p:cNvSpPr/>
          <p:nvPr/>
        </p:nvSpPr>
        <p:spPr>
          <a:xfrm>
            <a:off x="8723376" y="4590288"/>
            <a:ext cx="2157984" cy="886968"/>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will promote diverse hiring practices.</a:t>
            </a:r>
            <a:endParaRPr lang="en-US" sz="1850" dirty="0"/>
          </a:p>
        </p:txBody>
      </p:sp>
      <p:sp>
        <p:nvSpPr>
          <p:cNvPr id="5" name="Text 1"/>
          <p:cNvSpPr/>
          <p:nvPr/>
        </p:nvSpPr>
        <p:spPr>
          <a:xfrm>
            <a:off x="6062472" y="4590288"/>
            <a:ext cx="2157984" cy="1188720"/>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will analyze candidate capabilities more effectively.</a:t>
            </a:r>
            <a:endParaRPr lang="en-US" sz="1850" dirty="0"/>
          </a:p>
        </p:txBody>
      </p:sp>
      <p:sp>
        <p:nvSpPr>
          <p:cNvPr id="6" name="Text 2"/>
          <p:cNvSpPr/>
          <p:nvPr/>
        </p:nvSpPr>
        <p:spPr>
          <a:xfrm>
            <a:off x="5815584" y="2459736"/>
            <a:ext cx="7973568" cy="740664"/>
          </a:xfrm>
          <a:prstGeom prst="rect">
            <a:avLst/>
          </a:prstGeom>
          <a:noFill/>
          <a:ln/>
        </p:spPr>
        <p:txBody>
          <a:bodyPr wrap="none" lIns="0" tIns="0" rIns="0" bIns="0" rtlCol="0" anchor="t"/>
          <a:lstStyle/>
          <a:p>
            <a:pPr algn="l" indent="0" marL="0">
              <a:lnSpc>
                <a:spcPts val="5800"/>
              </a:lnSpc>
              <a:buNone/>
            </a:pPr>
            <a:r>
              <a:rPr lang="en-US" sz="4640" dirty="0">
                <a:solidFill>
                  <a:srgbClr val="4B3C3E"/>
                </a:solidFill>
                <a:latin typeface="NotoSans-NotoSans-SemiBold" pitchFamily="34" charset="0"/>
                <a:ea typeface="NotoSans-NotoSans-SemiBold" pitchFamily="34" charset="-122"/>
                <a:cs typeface="NotoSans-NotoSans-SemiBold" pitchFamily="34" charset="-120"/>
              </a:rPr>
              <a:t>Future of AI in Recruitment</a:t>
            </a:r>
            <a:endParaRPr lang="en-US" sz="4640" dirty="0"/>
          </a:p>
        </p:txBody>
      </p:sp>
      <p:sp>
        <p:nvSpPr>
          <p:cNvPr id="7" name="Text 3"/>
          <p:cNvSpPr/>
          <p:nvPr/>
        </p:nvSpPr>
        <p:spPr>
          <a:xfrm>
            <a:off x="6062472" y="3712464"/>
            <a:ext cx="2157984" cy="74066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Deeper Insights</a:t>
            </a:r>
            <a:endParaRPr lang="en-US" sz="2320" dirty="0"/>
          </a:p>
        </p:txBody>
      </p:sp>
      <p:sp>
        <p:nvSpPr>
          <p:cNvPr id="8" name="Text 4"/>
          <p:cNvSpPr/>
          <p:nvPr/>
        </p:nvSpPr>
        <p:spPr>
          <a:xfrm>
            <a:off x="8723376" y="3712464"/>
            <a:ext cx="2157984" cy="74066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Enhanced Diversity</a:t>
            </a:r>
            <a:endParaRPr lang="en-US" sz="2320" dirty="0"/>
          </a:p>
        </p:txBody>
      </p:sp>
      <p:sp>
        <p:nvSpPr>
          <p:cNvPr id="9" name="Text 5"/>
          <p:cNvSpPr/>
          <p:nvPr/>
        </p:nvSpPr>
        <p:spPr>
          <a:xfrm>
            <a:off x="11375136" y="3712464"/>
            <a:ext cx="2157984" cy="740664"/>
          </a:xfrm>
          <a:prstGeom prst="rect">
            <a:avLst/>
          </a:prstGeom>
          <a:noFill/>
          <a:ln/>
        </p:spPr>
        <p:txBody>
          <a:bodyPr wrap="square" lIns="0" tIns="0" rIns="0" bIns="0" rtlCol="0" anchor="t"/>
          <a:lstStyle/>
          <a:p>
            <a:pPr algn="l" indent="0" marL="0">
              <a:lnSpc>
                <a:spcPts val="2900"/>
              </a:lnSpc>
              <a:buNone/>
            </a:pPr>
            <a:r>
              <a:rPr lang="en-US" sz="2320" dirty="0">
                <a:solidFill>
                  <a:srgbClr val="4B3C3E"/>
                </a:solidFill>
                <a:latin typeface="NotoSans-NotoSans-SemiBold" pitchFamily="34" charset="0"/>
                <a:ea typeface="NotoSans-NotoSans-SemiBold" pitchFamily="34" charset="-122"/>
                <a:cs typeface="NotoSans-NotoSans-SemiBold" pitchFamily="34" charset="-120"/>
              </a:rPr>
              <a:t>Reduced Biases</a:t>
            </a:r>
            <a:endParaRPr lang="en-US" sz="2320" dirty="0"/>
          </a:p>
        </p:txBody>
      </p:sp>
      <p:sp>
        <p:nvSpPr>
          <p:cNvPr id="10" name="Text 6"/>
          <p:cNvSpPr/>
          <p:nvPr/>
        </p:nvSpPr>
        <p:spPr>
          <a:xfrm>
            <a:off x="11375136" y="4590288"/>
            <a:ext cx="2157984" cy="886968"/>
          </a:xfrm>
          <a:prstGeom prst="rect">
            <a:avLst/>
          </a:prstGeom>
          <a:noFill/>
          <a:ln/>
        </p:spPr>
        <p:txBody>
          <a:bodyPr wrap="square" lIns="0" tIns="0" rIns="0" bIns="0" rtlCol="0" anchor="t"/>
          <a:lstStyle/>
          <a:p>
            <a:pPr algn="l" indent="0" marL="0">
              <a:lnSpc>
                <a:spcPts val="2320"/>
              </a:lnSpc>
              <a:buNone/>
            </a:pPr>
            <a:r>
              <a:rPr lang="en-US" sz="1850" dirty="0">
                <a:solidFill>
                  <a:srgbClr val="3B2B25"/>
                </a:solidFill>
                <a:latin typeface="NotoSans-NotoSans-Medium" pitchFamily="34" charset="0"/>
                <a:ea typeface="NotoSans-NotoSans-Medium" pitchFamily="34" charset="-122"/>
                <a:cs typeface="NotoSans-NotoSans-Medium" pitchFamily="34" charset="-120"/>
              </a:rPr>
              <a:t>AI will help minimize biases in recruitment.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2025-02-20T12:33:01Z</dcterms:created>
  <dcterms:modified xsi:type="dcterms:W3CDTF">2025-02-20T12:33:01Z</dcterms:modified>
</cp:coreProperties>
</file>